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Octosquares Bold" charset="1" panose="02010001040000080307"/>
      <p:regular r:id="rId19"/>
    </p:embeddedFont>
    <p:embeddedFont>
      <p:font typeface="Poppins" charset="1" panose="00000500000000000000"/>
      <p:regular r:id="rId20"/>
    </p:embeddedFont>
    <p:embeddedFont>
      <p:font typeface="TT Octosquares Expanded Bold" charset="1" panose="02010001040000080307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9025" y="6303910"/>
            <a:ext cx="6340551" cy="5246806"/>
          </a:xfrm>
          <a:custGeom>
            <a:avLst/>
            <a:gdLst/>
            <a:ahLst/>
            <a:cxnLst/>
            <a:rect r="r" b="b" t="t" l="l"/>
            <a:pathLst>
              <a:path h="5246806" w="6340551">
                <a:moveTo>
                  <a:pt x="0" y="0"/>
                </a:moveTo>
                <a:lnTo>
                  <a:pt x="6340550" y="0"/>
                </a:lnTo>
                <a:lnTo>
                  <a:pt x="6340550" y="5246805"/>
                </a:lnTo>
                <a:lnTo>
                  <a:pt x="0" y="524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4555" y="-1755327"/>
            <a:ext cx="6340551" cy="5246806"/>
          </a:xfrm>
          <a:custGeom>
            <a:avLst/>
            <a:gdLst/>
            <a:ahLst/>
            <a:cxnLst/>
            <a:rect r="r" b="b" t="t" l="l"/>
            <a:pathLst>
              <a:path h="5246806" w="6340551">
                <a:moveTo>
                  <a:pt x="0" y="0"/>
                </a:moveTo>
                <a:lnTo>
                  <a:pt x="6340551" y="0"/>
                </a:lnTo>
                <a:lnTo>
                  <a:pt x="6340551" y="5246805"/>
                </a:lnTo>
                <a:lnTo>
                  <a:pt x="0" y="524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15541" y="-3487700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6234" y="3490088"/>
            <a:ext cx="10043285" cy="324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8"/>
              </a:lnSpc>
            </a:pPr>
            <a:r>
              <a:rPr lang="en-US" b="true" sz="13410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BORROW</a:t>
            </a:r>
          </a:p>
          <a:p>
            <a:pPr algn="ctr">
              <a:lnSpc>
                <a:spcPts val="12338"/>
              </a:lnSpc>
            </a:pPr>
            <a:r>
              <a:rPr lang="en-US" b="true" sz="13410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BOX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913533" y="5663285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10161" y="6930779"/>
            <a:ext cx="8835430" cy="169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923" indent="-265461" lvl="1">
              <a:lnSpc>
                <a:spcPts val="34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C</a:t>
            </a: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OURSE: SOFTWARE ENGINEERING (CS3009)</a:t>
            </a:r>
          </a:p>
          <a:p>
            <a:pPr algn="l" marL="530923" indent="-265461" lvl="1">
              <a:lnSpc>
                <a:spcPts val="34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SEMESTER: SPRING 2025</a:t>
            </a:r>
          </a:p>
          <a:p>
            <a:pPr algn="l" marL="530923" indent="-265461" lvl="1">
              <a:lnSpc>
                <a:spcPts val="344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SUBMISSION DATE: APRIL 28, 2025</a:t>
            </a:r>
          </a:p>
          <a:p>
            <a:pPr algn="l">
              <a:lnSpc>
                <a:spcPts val="34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7034" y="-2080186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67572" y="661678"/>
            <a:ext cx="2405994" cy="3527419"/>
          </a:xfrm>
          <a:custGeom>
            <a:avLst/>
            <a:gdLst/>
            <a:ahLst/>
            <a:cxnLst/>
            <a:rect r="r" b="b" t="t" l="l"/>
            <a:pathLst>
              <a:path h="3527419" w="2405994">
                <a:moveTo>
                  <a:pt x="0" y="0"/>
                </a:moveTo>
                <a:lnTo>
                  <a:pt x="2405994" y="0"/>
                </a:lnTo>
                <a:lnTo>
                  <a:pt x="2405994" y="3527419"/>
                </a:lnTo>
                <a:lnTo>
                  <a:pt x="0" y="3527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52410" y="6766543"/>
            <a:ext cx="6555685" cy="2679636"/>
          </a:xfrm>
          <a:custGeom>
            <a:avLst/>
            <a:gdLst/>
            <a:ahLst/>
            <a:cxnLst/>
            <a:rect r="r" b="b" t="t" l="l"/>
            <a:pathLst>
              <a:path h="2679636" w="6555685">
                <a:moveTo>
                  <a:pt x="0" y="0"/>
                </a:moveTo>
                <a:lnTo>
                  <a:pt x="6555684" y="0"/>
                </a:lnTo>
                <a:lnTo>
                  <a:pt x="6555684" y="2679636"/>
                </a:lnTo>
                <a:lnTo>
                  <a:pt x="0" y="2679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149" y="2588013"/>
            <a:ext cx="6483564" cy="2783880"/>
          </a:xfrm>
          <a:custGeom>
            <a:avLst/>
            <a:gdLst/>
            <a:ahLst/>
            <a:cxnLst/>
            <a:rect r="r" b="b" t="t" l="l"/>
            <a:pathLst>
              <a:path h="2783880" w="6483564">
                <a:moveTo>
                  <a:pt x="0" y="0"/>
                </a:moveTo>
                <a:lnTo>
                  <a:pt x="6483564" y="0"/>
                </a:lnTo>
                <a:lnTo>
                  <a:pt x="6483564" y="2783880"/>
                </a:lnTo>
                <a:lnTo>
                  <a:pt x="0" y="278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149" y="6149414"/>
            <a:ext cx="6483564" cy="2501111"/>
          </a:xfrm>
          <a:custGeom>
            <a:avLst/>
            <a:gdLst/>
            <a:ahLst/>
            <a:cxnLst/>
            <a:rect r="r" b="b" t="t" l="l"/>
            <a:pathLst>
              <a:path h="2501111" w="6483564">
                <a:moveTo>
                  <a:pt x="0" y="0"/>
                </a:moveTo>
                <a:lnTo>
                  <a:pt x="6483564" y="0"/>
                </a:lnTo>
                <a:lnTo>
                  <a:pt x="6483564" y="2501112"/>
                </a:lnTo>
                <a:lnTo>
                  <a:pt x="0" y="250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26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2410" y="3607569"/>
            <a:ext cx="6555685" cy="2646858"/>
          </a:xfrm>
          <a:custGeom>
            <a:avLst/>
            <a:gdLst/>
            <a:ahLst/>
            <a:cxnLst/>
            <a:rect r="r" b="b" t="t" l="l"/>
            <a:pathLst>
              <a:path h="2646858" w="6555685">
                <a:moveTo>
                  <a:pt x="0" y="0"/>
                </a:moveTo>
                <a:lnTo>
                  <a:pt x="6555684" y="0"/>
                </a:lnTo>
                <a:lnTo>
                  <a:pt x="6555684" y="2646858"/>
                </a:lnTo>
                <a:lnTo>
                  <a:pt x="0" y="2646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8422" y="709353"/>
            <a:ext cx="16849578" cy="68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6"/>
              </a:lnSpc>
            </a:pPr>
            <a:r>
              <a:rPr lang="en-US" b="true" sz="55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IMPLEMENTATION &amp; SCREENSHOTS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77247" y="9353550"/>
            <a:ext cx="86560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0021" y="9353550"/>
            <a:ext cx="810939" cy="80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11</a:t>
            </a:r>
          </a:p>
          <a:p>
            <a:pPr algn="ctr">
              <a:lnSpc>
                <a:spcPts val="30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16112" y="1829315"/>
            <a:ext cx="15393909" cy="93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4"/>
              </a:lnSpc>
            </a:pPr>
            <a:r>
              <a:rPr lang="en-US" b="true" sz="74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FURTHER IMPROVEMENTS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62499" y="3238677"/>
            <a:ext cx="13701134" cy="2586089"/>
          </a:xfrm>
          <a:custGeom>
            <a:avLst/>
            <a:gdLst/>
            <a:ahLst/>
            <a:cxnLst/>
            <a:rect r="r" b="b" t="t" l="l"/>
            <a:pathLst>
              <a:path h="2586089" w="13701134">
                <a:moveTo>
                  <a:pt x="0" y="0"/>
                </a:moveTo>
                <a:lnTo>
                  <a:pt x="13701134" y="0"/>
                </a:lnTo>
                <a:lnTo>
                  <a:pt x="13701134" y="2586089"/>
                </a:lnTo>
                <a:lnTo>
                  <a:pt x="0" y="258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74472" y="3492042"/>
            <a:ext cx="11739056" cy="206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App Integration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AI-based product recommendations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chat between renter and owner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Payment gateway integration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notifications for approvals and reminders</a:t>
            </a:r>
          </a:p>
          <a:p>
            <a:pPr algn="l">
              <a:lnSpc>
                <a:spcPts val="272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769158" y="6293586"/>
            <a:ext cx="3220852" cy="3220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76" t="0" r="-24976" b="0"/>
              </a:stretch>
            </a:blipFill>
            <a:ln w="38100" cap="sq">
              <a:solidFill>
                <a:srgbClr val="FFFCF3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533574" y="6293586"/>
            <a:ext cx="3220852" cy="32208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  <a:ln w="38100" cap="sq">
              <a:solidFill>
                <a:srgbClr val="FFFCF3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297351" y="6293586"/>
            <a:ext cx="3220852" cy="3220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  <a:ln w="38100" cap="sq">
              <a:solidFill>
                <a:srgbClr val="FFFCF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002" y="837576"/>
            <a:ext cx="15735045" cy="8611847"/>
            <a:chOff x="0" y="0"/>
            <a:chExt cx="4144209" cy="2268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4209" cy="2268141"/>
            </a:xfrm>
            <a:custGeom>
              <a:avLst/>
              <a:gdLst/>
              <a:ahLst/>
              <a:cxnLst/>
              <a:rect r="r" b="b" t="t" l="l"/>
              <a:pathLst>
                <a:path h="2268141" w="4144209">
                  <a:moveTo>
                    <a:pt x="406479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188723"/>
                  </a:lnTo>
                  <a:cubicBezTo>
                    <a:pt x="43699" y="2188723"/>
                    <a:pt x="79418" y="2224062"/>
                    <a:pt x="79418" y="2268141"/>
                  </a:cubicBezTo>
                  <a:lnTo>
                    <a:pt x="4064791" y="2268141"/>
                  </a:lnTo>
                  <a:cubicBezTo>
                    <a:pt x="4064791" y="2224442"/>
                    <a:pt x="4100130" y="2188723"/>
                    <a:pt x="4144209" y="2188723"/>
                  </a:cubicBezTo>
                  <a:lnTo>
                    <a:pt x="4144209" y="79418"/>
                  </a:lnTo>
                  <a:cubicBezTo>
                    <a:pt x="4100510" y="79418"/>
                    <a:pt x="4064791" y="44079"/>
                    <a:pt x="4064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CFD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0"/>
              <a:ext cx="4068009" cy="223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97006" y="6659620"/>
            <a:ext cx="7093988" cy="70939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6534" t="0" r="-31243" b="0"/>
              </a:stretch>
            </a:blipFill>
            <a:ln w="38100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26391" y="510325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59" y="0"/>
                </a:lnTo>
                <a:lnTo>
                  <a:pt x="1617859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41441" y="510325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59" y="0"/>
                </a:lnTo>
                <a:lnTo>
                  <a:pt x="1617859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1406" y="5861690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60" y="0"/>
                </a:lnTo>
                <a:lnTo>
                  <a:pt x="1617860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56456" y="5861690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60" y="0"/>
                </a:lnTo>
                <a:lnTo>
                  <a:pt x="1617860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25188" y="7620731"/>
            <a:ext cx="1066990" cy="1066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90D4D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87290" y="7620731"/>
            <a:ext cx="536655" cy="5366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90D4D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865386" y="2549425"/>
            <a:ext cx="14146137" cy="115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1209" y="3970660"/>
            <a:ext cx="11585088" cy="275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Lessons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arned: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Agile planning, collaborative teamwork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odular backend design and fronten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int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egration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 real-world use cases in testing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Reflections: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ronger understan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ding of system development lifecycle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Improved communication and version control usage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139289" y="1858538"/>
            <a:ext cx="4009421" cy="44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>
                <a:solidFill>
                  <a:srgbClr val="82D5FF"/>
                </a:solidFill>
                <a:latin typeface="TT Octosquares Expanded Bold"/>
                <a:ea typeface="TT Octosquares Expanded Bold"/>
                <a:cs typeface="TT Octosquares Expanded Bold"/>
                <a:sym typeface="TT Octosquares Expanded Bold"/>
              </a:rPr>
              <a:t>nall geeks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6477" y="837576"/>
            <a:ext cx="15735045" cy="8611847"/>
            <a:chOff x="0" y="0"/>
            <a:chExt cx="4144209" cy="2268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4209" cy="2268141"/>
            </a:xfrm>
            <a:custGeom>
              <a:avLst/>
              <a:gdLst/>
              <a:ahLst/>
              <a:cxnLst/>
              <a:rect r="r" b="b" t="t" l="l"/>
              <a:pathLst>
                <a:path h="2268141" w="4144209">
                  <a:moveTo>
                    <a:pt x="406479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188723"/>
                  </a:lnTo>
                  <a:cubicBezTo>
                    <a:pt x="43699" y="2188723"/>
                    <a:pt x="79418" y="2224062"/>
                    <a:pt x="79418" y="2268141"/>
                  </a:cubicBezTo>
                  <a:lnTo>
                    <a:pt x="4064791" y="2268141"/>
                  </a:lnTo>
                  <a:cubicBezTo>
                    <a:pt x="4064791" y="2224442"/>
                    <a:pt x="4100130" y="2188723"/>
                    <a:pt x="4144209" y="2188723"/>
                  </a:cubicBezTo>
                  <a:lnTo>
                    <a:pt x="4144209" y="79418"/>
                  </a:lnTo>
                  <a:cubicBezTo>
                    <a:pt x="4100510" y="79418"/>
                    <a:pt x="4064791" y="44079"/>
                    <a:pt x="4064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CFD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0"/>
              <a:ext cx="4068009" cy="223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53637" y="-371137"/>
            <a:ext cx="6231228" cy="5514637"/>
          </a:xfrm>
          <a:custGeom>
            <a:avLst/>
            <a:gdLst/>
            <a:ahLst/>
            <a:cxnLst/>
            <a:rect r="r" b="b" t="t" l="l"/>
            <a:pathLst>
              <a:path h="5514637" w="6231228">
                <a:moveTo>
                  <a:pt x="0" y="0"/>
                </a:moveTo>
                <a:lnTo>
                  <a:pt x="6231227" y="0"/>
                </a:lnTo>
                <a:lnTo>
                  <a:pt x="6231227" y="5514637"/>
                </a:lnTo>
                <a:lnTo>
                  <a:pt x="0" y="5514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89744" y="5062707"/>
            <a:ext cx="11146117" cy="115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94407" y="2164070"/>
            <a:ext cx="6231228" cy="5514637"/>
          </a:xfrm>
          <a:custGeom>
            <a:avLst/>
            <a:gdLst/>
            <a:ahLst/>
            <a:cxnLst/>
            <a:rect r="r" b="b" t="t" l="l"/>
            <a:pathLst>
              <a:path h="5514637" w="6231228">
                <a:moveTo>
                  <a:pt x="0" y="0"/>
                </a:moveTo>
                <a:lnTo>
                  <a:pt x="6231228" y="0"/>
                </a:lnTo>
                <a:lnTo>
                  <a:pt x="6231228" y="5514636"/>
                </a:lnTo>
                <a:lnTo>
                  <a:pt x="0" y="5514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9088" y="3295822"/>
            <a:ext cx="4570070" cy="3844571"/>
          </a:xfrm>
          <a:custGeom>
            <a:avLst/>
            <a:gdLst/>
            <a:ahLst/>
            <a:cxnLst/>
            <a:rect r="r" b="b" t="t" l="l"/>
            <a:pathLst>
              <a:path h="3844571" w="4570070">
                <a:moveTo>
                  <a:pt x="0" y="0"/>
                </a:moveTo>
                <a:lnTo>
                  <a:pt x="4570070" y="0"/>
                </a:lnTo>
                <a:lnTo>
                  <a:pt x="4570070" y="3844571"/>
                </a:lnTo>
                <a:lnTo>
                  <a:pt x="0" y="384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32156" y="3584065"/>
            <a:ext cx="3243935" cy="32439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4891" y="0"/>
                  </a:moveTo>
                  <a:lnTo>
                    <a:pt x="757909" y="0"/>
                  </a:lnTo>
                  <a:cubicBezTo>
                    <a:pt x="772467" y="0"/>
                    <a:pt x="786429" y="5783"/>
                    <a:pt x="796723" y="16077"/>
                  </a:cubicBezTo>
                  <a:cubicBezTo>
                    <a:pt x="807017" y="26371"/>
                    <a:pt x="812800" y="40333"/>
                    <a:pt x="812800" y="54891"/>
                  </a:cubicBezTo>
                  <a:lnTo>
                    <a:pt x="812800" y="757909"/>
                  </a:lnTo>
                  <a:cubicBezTo>
                    <a:pt x="812800" y="772467"/>
                    <a:pt x="807017" y="786429"/>
                    <a:pt x="796723" y="796723"/>
                  </a:cubicBezTo>
                  <a:cubicBezTo>
                    <a:pt x="786429" y="807017"/>
                    <a:pt x="772467" y="812800"/>
                    <a:pt x="757909" y="812800"/>
                  </a:cubicBezTo>
                  <a:lnTo>
                    <a:pt x="54891" y="812800"/>
                  </a:lnTo>
                  <a:cubicBezTo>
                    <a:pt x="40333" y="812800"/>
                    <a:pt x="26371" y="807017"/>
                    <a:pt x="16077" y="796723"/>
                  </a:cubicBezTo>
                  <a:cubicBezTo>
                    <a:pt x="5783" y="786429"/>
                    <a:pt x="0" y="772467"/>
                    <a:pt x="0" y="757909"/>
                  </a:cubicBezTo>
                  <a:lnTo>
                    <a:pt x="0" y="54891"/>
                  </a:lnTo>
                  <a:cubicBezTo>
                    <a:pt x="0" y="40333"/>
                    <a:pt x="5783" y="26371"/>
                    <a:pt x="16077" y="16077"/>
                  </a:cubicBezTo>
                  <a:cubicBezTo>
                    <a:pt x="26371" y="5783"/>
                    <a:pt x="40333" y="0"/>
                    <a:pt x="5489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848470" y="3283747"/>
            <a:ext cx="4570070" cy="3844571"/>
          </a:xfrm>
          <a:custGeom>
            <a:avLst/>
            <a:gdLst/>
            <a:ahLst/>
            <a:cxnLst/>
            <a:rect r="r" b="b" t="t" l="l"/>
            <a:pathLst>
              <a:path h="3844571" w="4570070">
                <a:moveTo>
                  <a:pt x="0" y="0"/>
                </a:moveTo>
                <a:lnTo>
                  <a:pt x="4570071" y="0"/>
                </a:lnTo>
                <a:lnTo>
                  <a:pt x="4570071" y="3844571"/>
                </a:lnTo>
                <a:lnTo>
                  <a:pt x="0" y="384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11538" y="3571991"/>
            <a:ext cx="3243935" cy="324393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4891" y="0"/>
                  </a:moveTo>
                  <a:lnTo>
                    <a:pt x="757909" y="0"/>
                  </a:lnTo>
                  <a:cubicBezTo>
                    <a:pt x="772467" y="0"/>
                    <a:pt x="786429" y="5783"/>
                    <a:pt x="796723" y="16077"/>
                  </a:cubicBezTo>
                  <a:cubicBezTo>
                    <a:pt x="807017" y="26371"/>
                    <a:pt x="812800" y="40333"/>
                    <a:pt x="812800" y="54891"/>
                  </a:cubicBezTo>
                  <a:lnTo>
                    <a:pt x="812800" y="757909"/>
                  </a:lnTo>
                  <a:cubicBezTo>
                    <a:pt x="812800" y="772467"/>
                    <a:pt x="807017" y="786429"/>
                    <a:pt x="796723" y="796723"/>
                  </a:cubicBezTo>
                  <a:cubicBezTo>
                    <a:pt x="786429" y="807017"/>
                    <a:pt x="772467" y="812800"/>
                    <a:pt x="757909" y="812800"/>
                  </a:cubicBezTo>
                  <a:lnTo>
                    <a:pt x="54891" y="812800"/>
                  </a:lnTo>
                  <a:cubicBezTo>
                    <a:pt x="40333" y="812800"/>
                    <a:pt x="26371" y="807017"/>
                    <a:pt x="16077" y="796723"/>
                  </a:cubicBezTo>
                  <a:cubicBezTo>
                    <a:pt x="5783" y="786429"/>
                    <a:pt x="0" y="772467"/>
                    <a:pt x="0" y="757909"/>
                  </a:cubicBezTo>
                  <a:lnTo>
                    <a:pt x="0" y="54891"/>
                  </a:lnTo>
                  <a:cubicBezTo>
                    <a:pt x="0" y="40333"/>
                    <a:pt x="5783" y="26371"/>
                    <a:pt x="16077" y="16077"/>
                  </a:cubicBezTo>
                  <a:cubicBezTo>
                    <a:pt x="26371" y="5783"/>
                    <a:pt x="40333" y="0"/>
                    <a:pt x="54891" y="0"/>
                  </a:cubicBezTo>
                  <a:close/>
                </a:path>
              </a:pathLst>
            </a:custGeom>
            <a:blipFill>
              <a:blip r:embed="rId4"/>
              <a:stretch>
                <a:fillRect l="-10784" t="0" r="-1078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869869" y="3295822"/>
            <a:ext cx="4570070" cy="3844571"/>
          </a:xfrm>
          <a:custGeom>
            <a:avLst/>
            <a:gdLst/>
            <a:ahLst/>
            <a:cxnLst/>
            <a:rect r="r" b="b" t="t" l="l"/>
            <a:pathLst>
              <a:path h="3844571" w="4570070">
                <a:moveTo>
                  <a:pt x="0" y="0"/>
                </a:moveTo>
                <a:lnTo>
                  <a:pt x="4570070" y="0"/>
                </a:lnTo>
                <a:lnTo>
                  <a:pt x="4570070" y="3844571"/>
                </a:lnTo>
                <a:lnTo>
                  <a:pt x="0" y="384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532936" y="3584065"/>
            <a:ext cx="3243935" cy="32439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4891" y="0"/>
                  </a:moveTo>
                  <a:lnTo>
                    <a:pt x="757909" y="0"/>
                  </a:lnTo>
                  <a:cubicBezTo>
                    <a:pt x="772467" y="0"/>
                    <a:pt x="786429" y="5783"/>
                    <a:pt x="796723" y="16077"/>
                  </a:cubicBezTo>
                  <a:cubicBezTo>
                    <a:pt x="807017" y="26371"/>
                    <a:pt x="812800" y="40333"/>
                    <a:pt x="812800" y="54891"/>
                  </a:cubicBezTo>
                  <a:lnTo>
                    <a:pt x="812800" y="757909"/>
                  </a:lnTo>
                  <a:cubicBezTo>
                    <a:pt x="812800" y="772467"/>
                    <a:pt x="807017" y="786429"/>
                    <a:pt x="796723" y="796723"/>
                  </a:cubicBezTo>
                  <a:cubicBezTo>
                    <a:pt x="786429" y="807017"/>
                    <a:pt x="772467" y="812800"/>
                    <a:pt x="757909" y="812800"/>
                  </a:cubicBezTo>
                  <a:lnTo>
                    <a:pt x="54891" y="812800"/>
                  </a:lnTo>
                  <a:cubicBezTo>
                    <a:pt x="40333" y="812800"/>
                    <a:pt x="26371" y="807017"/>
                    <a:pt x="16077" y="796723"/>
                  </a:cubicBezTo>
                  <a:cubicBezTo>
                    <a:pt x="5783" y="786429"/>
                    <a:pt x="0" y="772467"/>
                    <a:pt x="0" y="757909"/>
                  </a:cubicBezTo>
                  <a:lnTo>
                    <a:pt x="0" y="54891"/>
                  </a:lnTo>
                  <a:cubicBezTo>
                    <a:pt x="0" y="40333"/>
                    <a:pt x="5783" y="26371"/>
                    <a:pt x="16077" y="16077"/>
                  </a:cubicBezTo>
                  <a:cubicBezTo>
                    <a:pt x="26371" y="5783"/>
                    <a:pt x="40333" y="0"/>
                    <a:pt x="5489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560382" y="-2024487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6" y="0"/>
                </a:lnTo>
                <a:lnTo>
                  <a:pt x="5910216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73510" y="8609851"/>
            <a:ext cx="4588618" cy="4436088"/>
          </a:xfrm>
          <a:custGeom>
            <a:avLst/>
            <a:gdLst/>
            <a:ahLst/>
            <a:cxnLst/>
            <a:rect r="r" b="b" t="t" l="l"/>
            <a:pathLst>
              <a:path h="4436088" w="4588618">
                <a:moveTo>
                  <a:pt x="0" y="0"/>
                </a:moveTo>
                <a:lnTo>
                  <a:pt x="4588618" y="0"/>
                </a:lnTo>
                <a:lnTo>
                  <a:pt x="4588618" y="4436088"/>
                </a:lnTo>
                <a:lnTo>
                  <a:pt x="0" y="4436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8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10496" y="-772603"/>
            <a:ext cx="3209988" cy="3209988"/>
          </a:xfrm>
          <a:custGeom>
            <a:avLst/>
            <a:gdLst/>
            <a:ahLst/>
            <a:cxnLst/>
            <a:rect r="r" b="b" t="t" l="l"/>
            <a:pathLst>
              <a:path h="3209988" w="3209988">
                <a:moveTo>
                  <a:pt x="0" y="0"/>
                </a:moveTo>
                <a:lnTo>
                  <a:pt x="3209988" y="0"/>
                </a:lnTo>
                <a:lnTo>
                  <a:pt x="3209988" y="3209987"/>
                </a:lnTo>
                <a:lnTo>
                  <a:pt x="0" y="3209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604994" y="7826645"/>
            <a:ext cx="3209988" cy="3209988"/>
          </a:xfrm>
          <a:custGeom>
            <a:avLst/>
            <a:gdLst/>
            <a:ahLst/>
            <a:cxnLst/>
            <a:rect r="r" b="b" t="t" l="l"/>
            <a:pathLst>
              <a:path h="3209988" w="3209988">
                <a:moveTo>
                  <a:pt x="0" y="0"/>
                </a:moveTo>
                <a:lnTo>
                  <a:pt x="3209988" y="0"/>
                </a:lnTo>
                <a:lnTo>
                  <a:pt x="3209988" y="3209988"/>
                </a:lnTo>
                <a:lnTo>
                  <a:pt x="0" y="3209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75635" y="1436789"/>
            <a:ext cx="10170985" cy="114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OUR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32156" y="6774722"/>
            <a:ext cx="3411119" cy="173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 </a:t>
            </a:r>
          </a:p>
          <a:p>
            <a:pPr algn="ctr">
              <a:lnSpc>
                <a:spcPts val="2262"/>
              </a:lnSpc>
            </a:pPr>
          </a:p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FAZAL ZAMAN (22I-2362)</a:t>
            </a:r>
          </a:p>
          <a:p>
            <a:pPr algn="ctr">
              <a:lnSpc>
                <a:spcPts val="2262"/>
              </a:lnSpc>
            </a:pPr>
          </a:p>
          <a:p>
            <a:pPr algn="ctr">
              <a:lnSpc>
                <a:spcPts val="226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532936" y="7344589"/>
            <a:ext cx="3411119" cy="59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M.FAWAZ</a:t>
            </a:r>
          </a:p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 (22I-2340)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11538" y="7300866"/>
            <a:ext cx="3411119" cy="59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HEER</a:t>
            </a:r>
          </a:p>
          <a:p>
            <a:pPr algn="ctr">
              <a:lnSpc>
                <a:spcPts val="2262"/>
              </a:lnSpc>
            </a:pPr>
            <a:r>
              <a:rPr lang="en-US" b="true" sz="245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(22I-2371)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002" y="837576"/>
            <a:ext cx="15735045" cy="8611847"/>
            <a:chOff x="0" y="0"/>
            <a:chExt cx="4144209" cy="2268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4209" cy="2268141"/>
            </a:xfrm>
            <a:custGeom>
              <a:avLst/>
              <a:gdLst/>
              <a:ahLst/>
              <a:cxnLst/>
              <a:rect r="r" b="b" t="t" l="l"/>
              <a:pathLst>
                <a:path h="2268141" w="4144209">
                  <a:moveTo>
                    <a:pt x="406479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188723"/>
                  </a:lnTo>
                  <a:cubicBezTo>
                    <a:pt x="43699" y="2188723"/>
                    <a:pt x="79418" y="2224062"/>
                    <a:pt x="79418" y="2268141"/>
                  </a:cubicBezTo>
                  <a:lnTo>
                    <a:pt x="4064791" y="2268141"/>
                  </a:lnTo>
                  <a:cubicBezTo>
                    <a:pt x="4064791" y="2224442"/>
                    <a:pt x="4100130" y="2188723"/>
                    <a:pt x="4144209" y="2188723"/>
                  </a:cubicBezTo>
                  <a:lnTo>
                    <a:pt x="4144209" y="79418"/>
                  </a:lnTo>
                  <a:cubicBezTo>
                    <a:pt x="4100510" y="79418"/>
                    <a:pt x="4064791" y="44079"/>
                    <a:pt x="40647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CFD2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8100" y="0"/>
              <a:ext cx="4068009" cy="2230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97006" y="6659620"/>
            <a:ext cx="7093988" cy="709398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6534" t="0" r="-31243" b="0"/>
              </a:stretch>
            </a:blipFill>
            <a:ln w="38100" cap="sq">
              <a:solidFill>
                <a:srgbClr val="FFFCF3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026391" y="510325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59" y="0"/>
                </a:lnTo>
                <a:lnTo>
                  <a:pt x="1617859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41441" y="510325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59" y="0"/>
                </a:lnTo>
                <a:lnTo>
                  <a:pt x="1617859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1406" y="5861690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60" y="0"/>
                </a:lnTo>
                <a:lnTo>
                  <a:pt x="1617860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56456" y="5861690"/>
            <a:ext cx="1617859" cy="1626732"/>
          </a:xfrm>
          <a:custGeom>
            <a:avLst/>
            <a:gdLst/>
            <a:ahLst/>
            <a:cxnLst/>
            <a:rect r="r" b="b" t="t" l="l"/>
            <a:pathLst>
              <a:path h="1626732" w="1617859">
                <a:moveTo>
                  <a:pt x="0" y="0"/>
                </a:moveTo>
                <a:lnTo>
                  <a:pt x="1617860" y="0"/>
                </a:lnTo>
                <a:lnTo>
                  <a:pt x="1617860" y="1626732"/>
                </a:lnTo>
                <a:lnTo>
                  <a:pt x="0" y="162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25188" y="7620731"/>
            <a:ext cx="1066990" cy="1066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90D4D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87290" y="7620731"/>
            <a:ext cx="536655" cy="5366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90D4D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865386" y="2549425"/>
            <a:ext cx="14146137" cy="115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ABOUT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1209" y="3970660"/>
            <a:ext cx="11585088" cy="241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cre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 a digital platform for peer-to-peer product rentals.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Goals: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 users to rent products directly from each other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u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ser-friendly product listing, approval, and review mechanisms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a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dmin control, dispute resolution, and detailed analytics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139289" y="1858538"/>
            <a:ext cx="4009421" cy="44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>
                <a:solidFill>
                  <a:srgbClr val="82D5FF"/>
                </a:solidFill>
                <a:latin typeface="TT Octosquares Expanded Bold"/>
                <a:ea typeface="TT Octosquares Expanded Bold"/>
                <a:cs typeface="TT Octosquares Expanded Bold"/>
                <a:sym typeface="TT Octosquares Expanded Bold"/>
              </a:rPr>
              <a:t>nall geeks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5685" y="3697482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7160" y="7310406"/>
            <a:ext cx="3208385" cy="3209988"/>
          </a:xfrm>
          <a:custGeom>
            <a:avLst/>
            <a:gdLst/>
            <a:ahLst/>
            <a:cxnLst/>
            <a:rect r="r" b="b" t="t" l="l"/>
            <a:pathLst>
              <a:path h="3209988" w="3208385">
                <a:moveTo>
                  <a:pt x="0" y="0"/>
                </a:moveTo>
                <a:lnTo>
                  <a:pt x="3208385" y="0"/>
                </a:lnTo>
                <a:lnTo>
                  <a:pt x="3208385" y="3209988"/>
                </a:lnTo>
                <a:lnTo>
                  <a:pt x="0" y="320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43759" y="-417318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9112" y="-294690"/>
            <a:ext cx="4160059" cy="4162137"/>
          </a:xfrm>
          <a:custGeom>
            <a:avLst/>
            <a:gdLst/>
            <a:ahLst/>
            <a:cxnLst/>
            <a:rect r="r" b="b" t="t" l="l"/>
            <a:pathLst>
              <a:path h="4162137" w="4160059">
                <a:moveTo>
                  <a:pt x="0" y="0"/>
                </a:moveTo>
                <a:lnTo>
                  <a:pt x="4160059" y="0"/>
                </a:lnTo>
                <a:lnTo>
                  <a:pt x="4160059" y="4162138"/>
                </a:lnTo>
                <a:lnTo>
                  <a:pt x="0" y="4162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0750" y="1834804"/>
            <a:ext cx="15860209" cy="159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b="true" sz="66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FUNCTIONAL AND NON-FUNCTIONAL REQUIREMENTS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0918" y="4534561"/>
            <a:ext cx="7391110" cy="6217771"/>
          </a:xfrm>
          <a:custGeom>
            <a:avLst/>
            <a:gdLst/>
            <a:ahLst/>
            <a:cxnLst/>
            <a:rect r="r" b="b" t="t" l="l"/>
            <a:pathLst>
              <a:path h="6217771" w="7391110">
                <a:moveTo>
                  <a:pt x="0" y="0"/>
                </a:moveTo>
                <a:lnTo>
                  <a:pt x="7391109" y="0"/>
                </a:lnTo>
                <a:lnTo>
                  <a:pt x="7391109" y="6217771"/>
                </a:lnTo>
                <a:lnTo>
                  <a:pt x="0" y="6217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40243" y="4534561"/>
            <a:ext cx="7391110" cy="6217771"/>
          </a:xfrm>
          <a:custGeom>
            <a:avLst/>
            <a:gdLst/>
            <a:ahLst/>
            <a:cxnLst/>
            <a:rect r="r" b="b" t="t" l="l"/>
            <a:pathLst>
              <a:path h="6217771" w="7391110">
                <a:moveTo>
                  <a:pt x="0" y="0"/>
                </a:moveTo>
                <a:lnTo>
                  <a:pt x="7391110" y="0"/>
                </a:lnTo>
                <a:lnTo>
                  <a:pt x="7391110" y="6217771"/>
                </a:lnTo>
                <a:lnTo>
                  <a:pt x="0" y="6217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0647" y="6159765"/>
            <a:ext cx="5631651" cy="344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Authentication &amp; Profile Management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Listing and Management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Rental Request &amp; Approval Flow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 Generation &amp; Analytics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Review System with Ratings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&amp; Filtering Tools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 Dashboard &amp; Dispute Resolution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309887" y="6159765"/>
            <a:ext cx="6025125" cy="309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 performance: Load pages in &lt; 2 seconds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availability: 99.9% uptime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Secure: SSL/TLS encryption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and modular architecture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GDPR compliance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Multi-language support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Cross-browser compatibility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71950" y="5453908"/>
            <a:ext cx="5049945" cy="388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1"/>
              </a:lnSpc>
              <a:spcBef>
                <a:spcPct val="0"/>
              </a:spcBef>
            </a:pPr>
            <a:r>
              <a:rPr lang="en-US" b="true" sz="2315">
                <a:solidFill>
                  <a:srgbClr val="82D5FF"/>
                </a:solidFill>
                <a:latin typeface="TT Octosquares Expanded Bold"/>
                <a:ea typeface="TT Octosquares Expanded Bold"/>
                <a:cs typeface="TT Octosquares Expanded Bold"/>
                <a:sym typeface="TT Octosquares Expanded Bold"/>
              </a:rPr>
              <a:t>Functional Requirements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8049" y="5337262"/>
            <a:ext cx="5613614" cy="381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b="true" sz="2215">
                <a:solidFill>
                  <a:srgbClr val="82D5FF"/>
                </a:solidFill>
                <a:latin typeface="TT Octosquares Expanded Bold"/>
                <a:ea typeface="TT Octosquares Expanded Bold"/>
                <a:cs typeface="TT Octosquares Expanded Bold"/>
                <a:sym typeface="TT Octosquares Expanded Bold"/>
              </a:rPr>
              <a:t>Non-Functional Requirements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9755" y="3554548"/>
            <a:ext cx="9848350" cy="1858876"/>
          </a:xfrm>
          <a:custGeom>
            <a:avLst/>
            <a:gdLst/>
            <a:ahLst/>
            <a:cxnLst/>
            <a:rect r="r" b="b" t="t" l="l"/>
            <a:pathLst>
              <a:path h="1858876" w="9848350">
                <a:moveTo>
                  <a:pt x="0" y="0"/>
                </a:moveTo>
                <a:lnTo>
                  <a:pt x="9848350" y="0"/>
                </a:lnTo>
                <a:lnTo>
                  <a:pt x="9848350" y="1858877"/>
                </a:lnTo>
                <a:lnTo>
                  <a:pt x="0" y="1858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9755" y="5476986"/>
            <a:ext cx="9848350" cy="1858876"/>
          </a:xfrm>
          <a:custGeom>
            <a:avLst/>
            <a:gdLst/>
            <a:ahLst/>
            <a:cxnLst/>
            <a:rect r="r" b="b" t="t" l="l"/>
            <a:pathLst>
              <a:path h="1858876" w="9848350">
                <a:moveTo>
                  <a:pt x="0" y="0"/>
                </a:moveTo>
                <a:lnTo>
                  <a:pt x="9848350" y="0"/>
                </a:lnTo>
                <a:lnTo>
                  <a:pt x="9848350" y="1858876"/>
                </a:lnTo>
                <a:lnTo>
                  <a:pt x="0" y="1858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89755" y="7399424"/>
            <a:ext cx="9848350" cy="1858876"/>
          </a:xfrm>
          <a:custGeom>
            <a:avLst/>
            <a:gdLst/>
            <a:ahLst/>
            <a:cxnLst/>
            <a:rect r="r" b="b" t="t" l="l"/>
            <a:pathLst>
              <a:path h="1858876" w="9848350">
                <a:moveTo>
                  <a:pt x="0" y="0"/>
                </a:moveTo>
                <a:lnTo>
                  <a:pt x="9848350" y="0"/>
                </a:lnTo>
                <a:lnTo>
                  <a:pt x="9848350" y="1858876"/>
                </a:lnTo>
                <a:lnTo>
                  <a:pt x="0" y="1858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89193" y="3790076"/>
            <a:ext cx="2401797" cy="1387821"/>
            <a:chOff x="0" y="0"/>
            <a:chExt cx="632572" cy="3655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2572" cy="365517"/>
            </a:xfrm>
            <a:custGeom>
              <a:avLst/>
              <a:gdLst/>
              <a:ahLst/>
              <a:cxnLst/>
              <a:rect r="r" b="b" t="t" l="l"/>
              <a:pathLst>
                <a:path h="365517" w="632572">
                  <a:moveTo>
                    <a:pt x="164393" y="0"/>
                  </a:moveTo>
                  <a:lnTo>
                    <a:pt x="468179" y="0"/>
                  </a:lnTo>
                  <a:cubicBezTo>
                    <a:pt x="558971" y="0"/>
                    <a:pt x="632572" y="73601"/>
                    <a:pt x="632572" y="164393"/>
                  </a:cubicBezTo>
                  <a:lnTo>
                    <a:pt x="632572" y="201124"/>
                  </a:lnTo>
                  <a:cubicBezTo>
                    <a:pt x="632572" y="291916"/>
                    <a:pt x="558971" y="365517"/>
                    <a:pt x="468179" y="365517"/>
                  </a:cubicBezTo>
                  <a:lnTo>
                    <a:pt x="164393" y="365517"/>
                  </a:lnTo>
                  <a:cubicBezTo>
                    <a:pt x="120793" y="365517"/>
                    <a:pt x="78979" y="348197"/>
                    <a:pt x="48150" y="317367"/>
                  </a:cubicBezTo>
                  <a:cubicBezTo>
                    <a:pt x="17320" y="286538"/>
                    <a:pt x="0" y="244724"/>
                    <a:pt x="0" y="201124"/>
                  </a:cubicBezTo>
                  <a:lnTo>
                    <a:pt x="0" y="164393"/>
                  </a:lnTo>
                  <a:cubicBezTo>
                    <a:pt x="0" y="73601"/>
                    <a:pt x="73601" y="0"/>
                    <a:pt x="1643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A27BD">
                    <a:alpha val="100000"/>
                  </a:srgbClr>
                </a:gs>
                <a:gs pos="100000">
                  <a:srgbClr val="1E377F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924FBB">
                      <a:alpha val="100000"/>
                    </a:srgbClr>
                  </a:gs>
                  <a:gs pos="100000">
                    <a:srgbClr val="DE8AE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32572" cy="403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89193" y="5712514"/>
            <a:ext cx="2401797" cy="1387821"/>
            <a:chOff x="0" y="0"/>
            <a:chExt cx="632572" cy="3655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2572" cy="365517"/>
            </a:xfrm>
            <a:custGeom>
              <a:avLst/>
              <a:gdLst/>
              <a:ahLst/>
              <a:cxnLst/>
              <a:rect r="r" b="b" t="t" l="l"/>
              <a:pathLst>
                <a:path h="365517" w="632572">
                  <a:moveTo>
                    <a:pt x="164393" y="0"/>
                  </a:moveTo>
                  <a:lnTo>
                    <a:pt x="468179" y="0"/>
                  </a:lnTo>
                  <a:cubicBezTo>
                    <a:pt x="558971" y="0"/>
                    <a:pt x="632572" y="73601"/>
                    <a:pt x="632572" y="164393"/>
                  </a:cubicBezTo>
                  <a:lnTo>
                    <a:pt x="632572" y="201124"/>
                  </a:lnTo>
                  <a:cubicBezTo>
                    <a:pt x="632572" y="291916"/>
                    <a:pt x="558971" y="365517"/>
                    <a:pt x="468179" y="365517"/>
                  </a:cubicBezTo>
                  <a:lnTo>
                    <a:pt x="164393" y="365517"/>
                  </a:lnTo>
                  <a:cubicBezTo>
                    <a:pt x="120793" y="365517"/>
                    <a:pt x="78979" y="348197"/>
                    <a:pt x="48150" y="317367"/>
                  </a:cubicBezTo>
                  <a:cubicBezTo>
                    <a:pt x="17320" y="286538"/>
                    <a:pt x="0" y="244724"/>
                    <a:pt x="0" y="201124"/>
                  </a:cubicBezTo>
                  <a:lnTo>
                    <a:pt x="0" y="164393"/>
                  </a:lnTo>
                  <a:cubicBezTo>
                    <a:pt x="0" y="73601"/>
                    <a:pt x="73601" y="0"/>
                    <a:pt x="1643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A27BD">
                    <a:alpha val="100000"/>
                  </a:srgbClr>
                </a:gs>
                <a:gs pos="100000">
                  <a:srgbClr val="1E377F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924FBB">
                      <a:alpha val="100000"/>
                    </a:srgbClr>
                  </a:gs>
                  <a:gs pos="100000">
                    <a:srgbClr val="DE8AE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32572" cy="403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89193" y="7634951"/>
            <a:ext cx="2401797" cy="1387821"/>
            <a:chOff x="0" y="0"/>
            <a:chExt cx="632572" cy="3655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2572" cy="365517"/>
            </a:xfrm>
            <a:custGeom>
              <a:avLst/>
              <a:gdLst/>
              <a:ahLst/>
              <a:cxnLst/>
              <a:rect r="r" b="b" t="t" l="l"/>
              <a:pathLst>
                <a:path h="365517" w="632572">
                  <a:moveTo>
                    <a:pt x="164393" y="0"/>
                  </a:moveTo>
                  <a:lnTo>
                    <a:pt x="468179" y="0"/>
                  </a:lnTo>
                  <a:cubicBezTo>
                    <a:pt x="558971" y="0"/>
                    <a:pt x="632572" y="73601"/>
                    <a:pt x="632572" y="164393"/>
                  </a:cubicBezTo>
                  <a:lnTo>
                    <a:pt x="632572" y="201124"/>
                  </a:lnTo>
                  <a:cubicBezTo>
                    <a:pt x="632572" y="291916"/>
                    <a:pt x="558971" y="365517"/>
                    <a:pt x="468179" y="365517"/>
                  </a:cubicBezTo>
                  <a:lnTo>
                    <a:pt x="164393" y="365517"/>
                  </a:lnTo>
                  <a:cubicBezTo>
                    <a:pt x="120793" y="365517"/>
                    <a:pt x="78979" y="348197"/>
                    <a:pt x="48150" y="317367"/>
                  </a:cubicBezTo>
                  <a:cubicBezTo>
                    <a:pt x="17320" y="286538"/>
                    <a:pt x="0" y="244724"/>
                    <a:pt x="0" y="201124"/>
                  </a:cubicBezTo>
                  <a:lnTo>
                    <a:pt x="0" y="164393"/>
                  </a:lnTo>
                  <a:cubicBezTo>
                    <a:pt x="0" y="73601"/>
                    <a:pt x="73601" y="0"/>
                    <a:pt x="1643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A27BD">
                    <a:alpha val="100000"/>
                  </a:srgbClr>
                </a:gs>
                <a:gs pos="100000">
                  <a:srgbClr val="1E377F">
                    <a:alpha val="100000"/>
                  </a:srgbClr>
                </a:gs>
              </a:gsLst>
              <a:lin ang="0"/>
            </a:gradFill>
            <a:ln w="38100" cap="rnd">
              <a:gradFill>
                <a:gsLst>
                  <a:gs pos="0">
                    <a:srgbClr val="924FBB">
                      <a:alpha val="100000"/>
                    </a:srgbClr>
                  </a:gs>
                  <a:gs pos="100000">
                    <a:srgbClr val="DE8AE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32572" cy="403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23177" y="7909444"/>
            <a:ext cx="3208385" cy="3209988"/>
          </a:xfrm>
          <a:custGeom>
            <a:avLst/>
            <a:gdLst/>
            <a:ahLst/>
            <a:cxnLst/>
            <a:rect r="r" b="b" t="t" l="l"/>
            <a:pathLst>
              <a:path h="3209988" w="3208385">
                <a:moveTo>
                  <a:pt x="0" y="0"/>
                </a:moveTo>
                <a:lnTo>
                  <a:pt x="3208385" y="0"/>
                </a:lnTo>
                <a:lnTo>
                  <a:pt x="3208385" y="3209987"/>
                </a:lnTo>
                <a:lnTo>
                  <a:pt x="0" y="320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19192" y="-427002"/>
            <a:ext cx="3208385" cy="3209988"/>
          </a:xfrm>
          <a:custGeom>
            <a:avLst/>
            <a:gdLst/>
            <a:ahLst/>
            <a:cxnLst/>
            <a:rect r="r" b="b" t="t" l="l"/>
            <a:pathLst>
              <a:path h="3209988" w="3208385">
                <a:moveTo>
                  <a:pt x="0" y="0"/>
                </a:moveTo>
                <a:lnTo>
                  <a:pt x="3208385" y="0"/>
                </a:lnTo>
                <a:lnTo>
                  <a:pt x="3208385" y="3209987"/>
                </a:lnTo>
                <a:lnTo>
                  <a:pt x="0" y="3209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83199" y="7909444"/>
            <a:ext cx="2986617" cy="2761376"/>
          </a:xfrm>
          <a:custGeom>
            <a:avLst/>
            <a:gdLst/>
            <a:ahLst/>
            <a:cxnLst/>
            <a:rect r="r" b="b" t="t" l="l"/>
            <a:pathLst>
              <a:path h="2761376" w="2986617">
                <a:moveTo>
                  <a:pt x="0" y="0"/>
                </a:moveTo>
                <a:lnTo>
                  <a:pt x="2986617" y="0"/>
                </a:lnTo>
                <a:lnTo>
                  <a:pt x="2986617" y="2761376"/>
                </a:lnTo>
                <a:lnTo>
                  <a:pt x="0" y="2761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31895" y="1901479"/>
            <a:ext cx="11146117" cy="1152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USER STORIES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9947" y="4016079"/>
            <a:ext cx="9073187" cy="69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Register, browse products, request rentals, view history, give feedback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69947" y="5881094"/>
            <a:ext cx="8108066" cy="35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List/manage products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69947" y="7802587"/>
            <a:ext cx="8108066" cy="35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 users, resolve issues, generate reports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63891" y="4154920"/>
            <a:ext cx="1852400" cy="32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rtl="true">
              <a:lnSpc>
                <a:spcPts val="2454"/>
              </a:lnSpc>
            </a:pPr>
            <a:r>
              <a:rPr lang="ar-EG" b="true" sz="20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rtl val="true"/>
              </a:rPr>
              <a:t>:</a:t>
            </a:r>
            <a:r>
              <a:rPr lang="en-US" b="true" sz="20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63891" y="6077358"/>
            <a:ext cx="1852400" cy="3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20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Owner: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63891" y="7793062"/>
            <a:ext cx="1852400" cy="33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4"/>
              </a:lnSpc>
            </a:pPr>
            <a:r>
              <a:rPr lang="en-US" sz="20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7034" y="-2080186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62624" y="2034614"/>
            <a:ext cx="7391110" cy="6217771"/>
          </a:xfrm>
          <a:custGeom>
            <a:avLst/>
            <a:gdLst/>
            <a:ahLst/>
            <a:cxnLst/>
            <a:rect r="r" b="b" t="t" l="l"/>
            <a:pathLst>
              <a:path h="6217771" w="7391110">
                <a:moveTo>
                  <a:pt x="0" y="0"/>
                </a:moveTo>
                <a:lnTo>
                  <a:pt x="7391109" y="0"/>
                </a:lnTo>
                <a:lnTo>
                  <a:pt x="7391109" y="6217772"/>
                </a:lnTo>
                <a:lnTo>
                  <a:pt x="0" y="6217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67572" y="661678"/>
            <a:ext cx="2405994" cy="3527419"/>
          </a:xfrm>
          <a:custGeom>
            <a:avLst/>
            <a:gdLst/>
            <a:ahLst/>
            <a:cxnLst/>
            <a:rect r="r" b="b" t="t" l="l"/>
            <a:pathLst>
              <a:path h="3527419" w="2405994">
                <a:moveTo>
                  <a:pt x="0" y="0"/>
                </a:moveTo>
                <a:lnTo>
                  <a:pt x="2405994" y="0"/>
                </a:lnTo>
                <a:lnTo>
                  <a:pt x="2405994" y="3527419"/>
                </a:lnTo>
                <a:lnTo>
                  <a:pt x="0" y="352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24288" y="1699888"/>
            <a:ext cx="7785764" cy="3856919"/>
          </a:xfrm>
          <a:custGeom>
            <a:avLst/>
            <a:gdLst/>
            <a:ahLst/>
            <a:cxnLst/>
            <a:rect r="r" b="b" t="t" l="l"/>
            <a:pathLst>
              <a:path h="3856919" w="7785764">
                <a:moveTo>
                  <a:pt x="0" y="0"/>
                </a:moveTo>
                <a:lnTo>
                  <a:pt x="7785763" y="0"/>
                </a:lnTo>
                <a:lnTo>
                  <a:pt x="7785763" y="3856919"/>
                </a:lnTo>
                <a:lnTo>
                  <a:pt x="0" y="38569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087" r="0" b="-90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33794" y="5698146"/>
            <a:ext cx="7776257" cy="3560154"/>
          </a:xfrm>
          <a:custGeom>
            <a:avLst/>
            <a:gdLst/>
            <a:ahLst/>
            <a:cxnLst/>
            <a:rect r="r" b="b" t="t" l="l"/>
            <a:pathLst>
              <a:path h="3560154" w="7776257">
                <a:moveTo>
                  <a:pt x="0" y="0"/>
                </a:moveTo>
                <a:lnTo>
                  <a:pt x="7776257" y="0"/>
                </a:lnTo>
                <a:lnTo>
                  <a:pt x="7776257" y="3560154"/>
                </a:lnTo>
                <a:lnTo>
                  <a:pt x="0" y="3560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884631"/>
            <a:ext cx="8219088" cy="167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6"/>
              </a:lnSpc>
            </a:pPr>
            <a:r>
              <a:rPr lang="en-US" b="true" sz="70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77247" y="9353550"/>
            <a:ext cx="865609" cy="41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540" y="4821783"/>
            <a:ext cx="8841440" cy="412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Architecture Style: Client-Server Architecture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Frontend: React (NEXT.js)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Backend: Layered APIs (AuthService, ProductService, RentalService)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Database: Relational DB (MYSQL)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Included Diagrams: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Package Diagram: Divides core modules (Auth, Rental, Feedback, Admin)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Diagram: Se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rvices interacting via REST APIs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 Diagram: Cloud-hosted frontend/backend with DB access</a:t>
            </a:r>
          </a:p>
          <a:p>
            <a:pPr algn="l">
              <a:lnSpc>
                <a:spcPts val="272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9226" y="-1077295"/>
            <a:ext cx="12441590" cy="12441590"/>
          </a:xfrm>
          <a:custGeom>
            <a:avLst/>
            <a:gdLst/>
            <a:ahLst/>
            <a:cxnLst/>
            <a:rect r="r" b="b" t="t" l="l"/>
            <a:pathLst>
              <a:path h="12441590" w="12441590">
                <a:moveTo>
                  <a:pt x="0" y="0"/>
                </a:moveTo>
                <a:lnTo>
                  <a:pt x="12441589" y="0"/>
                </a:lnTo>
                <a:lnTo>
                  <a:pt x="12441589" y="12441590"/>
                </a:lnTo>
                <a:lnTo>
                  <a:pt x="0" y="1244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0699" y="-238603"/>
            <a:ext cx="3098797" cy="3087177"/>
          </a:xfrm>
          <a:custGeom>
            <a:avLst/>
            <a:gdLst/>
            <a:ahLst/>
            <a:cxnLst/>
            <a:rect r="r" b="b" t="t" l="l"/>
            <a:pathLst>
              <a:path h="3087177" w="3098797">
                <a:moveTo>
                  <a:pt x="0" y="0"/>
                </a:moveTo>
                <a:lnTo>
                  <a:pt x="3098798" y="0"/>
                </a:lnTo>
                <a:lnTo>
                  <a:pt x="3098798" y="3087177"/>
                </a:lnTo>
                <a:lnTo>
                  <a:pt x="0" y="308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5936" y="3096224"/>
            <a:ext cx="11657711" cy="114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TESTING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5936" y="4742475"/>
            <a:ext cx="7482182" cy="172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Black Box Testing: Validations, input-based tests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Whit</a:t>
            </a: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Box Testing: Unit tests, coverage analysis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QA with bug fixes and UX polish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16352" y="8226987"/>
            <a:ext cx="3098797" cy="3087177"/>
          </a:xfrm>
          <a:custGeom>
            <a:avLst/>
            <a:gdLst/>
            <a:ahLst/>
            <a:cxnLst/>
            <a:rect r="r" b="b" t="t" l="l"/>
            <a:pathLst>
              <a:path h="3087177" w="3098797">
                <a:moveTo>
                  <a:pt x="0" y="0"/>
                </a:moveTo>
                <a:lnTo>
                  <a:pt x="3098798" y="0"/>
                </a:lnTo>
                <a:lnTo>
                  <a:pt x="3098798" y="3087176"/>
                </a:lnTo>
                <a:lnTo>
                  <a:pt x="0" y="308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2930" y="6448470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1026" y="5467190"/>
            <a:ext cx="981279" cy="98127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4078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115" y="-3691699"/>
            <a:ext cx="7344918" cy="8229600"/>
          </a:xfrm>
          <a:custGeom>
            <a:avLst/>
            <a:gdLst/>
            <a:ahLst/>
            <a:cxnLst/>
            <a:rect r="r" b="b" t="t" l="l"/>
            <a:pathLst>
              <a:path h="8229600" w="7344918">
                <a:moveTo>
                  <a:pt x="0" y="0"/>
                </a:moveTo>
                <a:lnTo>
                  <a:pt x="7344918" y="0"/>
                </a:lnTo>
                <a:lnTo>
                  <a:pt x="7344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55108" y="98105"/>
            <a:ext cx="3208385" cy="3209988"/>
          </a:xfrm>
          <a:custGeom>
            <a:avLst/>
            <a:gdLst/>
            <a:ahLst/>
            <a:cxnLst/>
            <a:rect r="r" b="b" t="t" l="l"/>
            <a:pathLst>
              <a:path h="3209988" w="3208385">
                <a:moveTo>
                  <a:pt x="0" y="0"/>
                </a:moveTo>
                <a:lnTo>
                  <a:pt x="3208384" y="0"/>
                </a:lnTo>
                <a:lnTo>
                  <a:pt x="3208384" y="3209988"/>
                </a:lnTo>
                <a:lnTo>
                  <a:pt x="0" y="320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17265">
            <a:off x="-831839" y="8682006"/>
            <a:ext cx="3208385" cy="3209988"/>
          </a:xfrm>
          <a:custGeom>
            <a:avLst/>
            <a:gdLst/>
            <a:ahLst/>
            <a:cxnLst/>
            <a:rect r="r" b="b" t="t" l="l"/>
            <a:pathLst>
              <a:path h="3209988" w="3208385">
                <a:moveTo>
                  <a:pt x="0" y="0"/>
                </a:moveTo>
                <a:lnTo>
                  <a:pt x="3208385" y="0"/>
                </a:lnTo>
                <a:lnTo>
                  <a:pt x="3208385" y="3209988"/>
                </a:lnTo>
                <a:lnTo>
                  <a:pt x="0" y="3209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49737" y="7184017"/>
            <a:ext cx="825690" cy="8256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34078">
                    <a:alpha val="100000"/>
                  </a:srgbClr>
                </a:gs>
                <a:gs pos="100000">
                  <a:srgbClr val="2C81A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20850" y="5541957"/>
            <a:ext cx="9541732" cy="2590158"/>
          </a:xfrm>
          <a:custGeom>
            <a:avLst/>
            <a:gdLst/>
            <a:ahLst/>
            <a:cxnLst/>
            <a:rect r="r" b="b" t="t" l="l"/>
            <a:pathLst>
              <a:path h="2590158" w="9541732">
                <a:moveTo>
                  <a:pt x="0" y="0"/>
                </a:moveTo>
                <a:lnTo>
                  <a:pt x="9541732" y="0"/>
                </a:lnTo>
                <a:lnTo>
                  <a:pt x="9541732" y="2590158"/>
                </a:lnTo>
                <a:lnTo>
                  <a:pt x="0" y="259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61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8086" y="2050029"/>
            <a:ext cx="9049908" cy="197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0"/>
              </a:lnSpc>
            </a:pPr>
            <a:r>
              <a:rPr lang="en-US" b="true" sz="8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PROJECT PLANNER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57994" y="4645759"/>
            <a:ext cx="4807229" cy="43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Breakdown Structure:</a:t>
            </a:r>
          </a:p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Requirements, Design, Development, Testing, Deployment</a:t>
            </a:r>
          </a:p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Planning:</a:t>
            </a:r>
          </a:p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1: Auth, Session Handling</a:t>
            </a:r>
          </a:p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2: Product &amp; Dashboard Modules</a:t>
            </a:r>
          </a:p>
          <a:p>
            <a:pPr algn="l" marL="521965" indent="-260983" lvl="1">
              <a:lnSpc>
                <a:spcPts val="2876"/>
              </a:lnSpc>
              <a:buFont typeface="Arial"/>
              <a:buChar char="•"/>
            </a:pPr>
            <a:r>
              <a:rPr lang="en-US" sz="24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Sprint 3: Admin, Testing, Reporting</a:t>
            </a:r>
          </a:p>
          <a:p>
            <a:pPr algn="l">
              <a:lnSpc>
                <a:spcPts val="287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90D4D">
                <a:alpha val="100000"/>
              </a:srgbClr>
            </a:gs>
            <a:gs pos="100000">
              <a:srgbClr val="2C81A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9226" y="-1077295"/>
            <a:ext cx="12441590" cy="12441590"/>
          </a:xfrm>
          <a:custGeom>
            <a:avLst/>
            <a:gdLst/>
            <a:ahLst/>
            <a:cxnLst/>
            <a:rect r="r" b="b" t="t" l="l"/>
            <a:pathLst>
              <a:path h="12441590" w="12441590">
                <a:moveTo>
                  <a:pt x="0" y="0"/>
                </a:moveTo>
                <a:lnTo>
                  <a:pt x="12441589" y="0"/>
                </a:lnTo>
                <a:lnTo>
                  <a:pt x="12441589" y="12441590"/>
                </a:lnTo>
                <a:lnTo>
                  <a:pt x="0" y="12441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0699" y="-238603"/>
            <a:ext cx="3098797" cy="3087177"/>
          </a:xfrm>
          <a:custGeom>
            <a:avLst/>
            <a:gdLst/>
            <a:ahLst/>
            <a:cxnLst/>
            <a:rect r="r" b="b" t="t" l="l"/>
            <a:pathLst>
              <a:path h="3087177" w="3098797">
                <a:moveTo>
                  <a:pt x="0" y="0"/>
                </a:moveTo>
                <a:lnTo>
                  <a:pt x="3098798" y="0"/>
                </a:lnTo>
                <a:lnTo>
                  <a:pt x="3098798" y="3087177"/>
                </a:lnTo>
                <a:lnTo>
                  <a:pt x="0" y="308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0021" y="9353550"/>
            <a:ext cx="810939" cy="4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b="true" sz="3369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5936" y="3096224"/>
            <a:ext cx="11657711" cy="328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9207" b="true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DESIGN &amp; SPRINT</a:t>
            </a:r>
          </a:p>
          <a:p>
            <a:pPr algn="l">
              <a:lnSpc>
                <a:spcPts val="8470"/>
              </a:lnSpc>
            </a:pPr>
            <a:r>
              <a:rPr lang="en-US" b="true" sz="9207">
                <a:solidFill>
                  <a:srgbClr val="FFFFFF"/>
                </a:solidFill>
                <a:latin typeface="TT Octosquares Bold"/>
                <a:ea typeface="TT Octosquares Bold"/>
                <a:cs typeface="TT Octosquares Bold"/>
                <a:sym typeface="TT Octosquares Bold"/>
              </a:rPr>
              <a:t>3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5936" y="6508213"/>
            <a:ext cx="7482182" cy="206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 Controls with RBAC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Manage Products and Users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Report Generation Module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Testing(WHITE BOX/BLACK BOX)</a:t>
            </a:r>
          </a:p>
          <a:p>
            <a:pPr algn="l" marL="494723" indent="-247361" lvl="1">
              <a:lnSpc>
                <a:spcPts val="2726"/>
              </a:lnSpc>
              <a:buFont typeface="Arial"/>
              <a:buChar char="•"/>
            </a:pPr>
            <a:r>
              <a:rPr lang="en-US" sz="22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UX Enhancements and Final Deployment</a:t>
            </a:r>
          </a:p>
          <a:p>
            <a:pPr algn="l">
              <a:lnSpc>
                <a:spcPts val="2726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16352" y="8226987"/>
            <a:ext cx="3098797" cy="3087177"/>
          </a:xfrm>
          <a:custGeom>
            <a:avLst/>
            <a:gdLst/>
            <a:ahLst/>
            <a:cxnLst/>
            <a:rect r="r" b="b" t="t" l="l"/>
            <a:pathLst>
              <a:path h="3087177" w="3098797">
                <a:moveTo>
                  <a:pt x="0" y="0"/>
                </a:moveTo>
                <a:lnTo>
                  <a:pt x="3098798" y="0"/>
                </a:lnTo>
                <a:lnTo>
                  <a:pt x="3098798" y="3087176"/>
                </a:lnTo>
                <a:lnTo>
                  <a:pt x="0" y="308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DAGmBe8zXDA</dc:identifier>
  <dcterms:modified xsi:type="dcterms:W3CDTF">2011-08-01T06:04:30Z</dcterms:modified>
  <cp:revision>1</cp:revision>
  <dc:title>BORROW BOXX</dc:title>
</cp:coreProperties>
</file>